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7" r:id="rId2"/>
    <p:sldId id="258" r:id="rId3"/>
    <p:sldId id="370" r:id="rId4"/>
    <p:sldId id="372" r:id="rId5"/>
    <p:sldId id="367" r:id="rId6"/>
    <p:sldId id="366" r:id="rId7"/>
    <p:sldId id="357" r:id="rId8"/>
    <p:sldId id="352" r:id="rId9"/>
  </p:sldIdLst>
  <p:sldSz cx="12192000" cy="6858000"/>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1C4A"/>
    <a:srgbClr val="F4F1CB"/>
    <a:srgbClr val="43180A"/>
    <a:srgbClr val="8F3015"/>
    <a:srgbClr val="FFF7DF"/>
    <a:srgbClr val="24B7E1"/>
    <a:srgbClr val="F7F8F2"/>
    <a:srgbClr val="EEDB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59322" autoAdjust="0"/>
  </p:normalViewPr>
  <p:slideViewPr>
    <p:cSldViewPr snapToGrid="0">
      <p:cViewPr varScale="1">
        <p:scale>
          <a:sx n="65" d="100"/>
          <a:sy n="65" d="100"/>
        </p:scale>
        <p:origin x="2352" y="7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PT"/>
          </a:p>
        </p:txBody>
      </p:sp>
      <p:sp>
        <p:nvSpPr>
          <p:cNvPr id="3" name="Marcador de Posição d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0ACA5-877A-4E3F-B1C7-96992EE9FB05}" type="datetimeFigureOut">
              <a:rPr lang="pt-PT" smtClean="0"/>
              <a:t>18/09/2024</a:t>
            </a:fld>
            <a:endParaRPr lang="pt-PT"/>
          </a:p>
        </p:txBody>
      </p:sp>
      <p:sp>
        <p:nvSpPr>
          <p:cNvPr id="4" name="Marcador de Posição da Imagem do Diapositivo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PT"/>
          </a:p>
        </p:txBody>
      </p:sp>
      <p:sp>
        <p:nvSpPr>
          <p:cNvPr id="5" name="Marcador de Posição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6" name="Marcador de Posição do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PT"/>
          </a:p>
        </p:txBody>
      </p:sp>
      <p:sp>
        <p:nvSpPr>
          <p:cNvPr id="7" name="Marcador de Posição do Número do Diapositivo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9D0D82-C91B-4AA0-B2C8-A20210B1AA42}" type="slidenum">
              <a:rPr lang="pt-PT" smtClean="0"/>
              <a:t>‹nº›</a:t>
            </a:fld>
            <a:endParaRPr lang="pt-PT"/>
          </a:p>
        </p:txBody>
      </p:sp>
    </p:spTree>
    <p:extLst>
      <p:ext uri="{BB962C8B-B14F-4D97-AF65-F5344CB8AC3E}">
        <p14:creationId xmlns:p14="http://schemas.microsoft.com/office/powerpoint/2010/main" val="4460750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endParaRPr lang="pt-PT" dirty="0"/>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1</a:t>
            </a:fld>
            <a:endParaRPr lang="pt-PT"/>
          </a:p>
        </p:txBody>
      </p:sp>
    </p:spTree>
    <p:extLst>
      <p:ext uri="{BB962C8B-B14F-4D97-AF65-F5344CB8AC3E}">
        <p14:creationId xmlns:p14="http://schemas.microsoft.com/office/powerpoint/2010/main" val="871181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 </a:t>
            </a:r>
            <a:r>
              <a:rPr lang="pt-PT" dirty="0"/>
              <a:t>Introduzir o conceito de IA de forma simples.</a:t>
            </a:r>
          </a:p>
          <a:p>
            <a:pPr>
              <a:buFont typeface="Arial" panose="020B0604020202020204" pitchFamily="34" charset="0"/>
              <a:buChar char="•"/>
            </a:pPr>
            <a:r>
              <a:rPr lang="pt-PT" dirty="0"/>
              <a:t> </a:t>
            </a:r>
            <a:r>
              <a:rPr lang="pt-PT" b="1" dirty="0"/>
              <a:t>Explicação: </a:t>
            </a:r>
            <a:r>
              <a:rPr lang="pt-PT" dirty="0"/>
              <a:t>"Hoje vamos continuar a aprender sobre Inteligência Artificial, ou IA. A IA permite que os computadores e os robôs pensem e façam escolhas, como os humanos. Por exemplo, máquinas que funcionam sozinhas, sem a ajuda de uma pessoa! Elas usam sensores e Inteligência Artificial para tomarem decisões, como os carros que andam sozinhos.”</a:t>
            </a:r>
          </a:p>
          <a:p>
            <a:pPr>
              <a:buFont typeface="Arial" panose="020B0604020202020204" pitchFamily="34" charset="0"/>
              <a:buChar char="•"/>
            </a:pPr>
            <a:r>
              <a:rPr lang="pt-PT" dirty="0"/>
              <a:t> </a:t>
            </a:r>
            <a:r>
              <a:rPr lang="pt-PT" b="1" dirty="0"/>
              <a:t>Atividades: </a:t>
            </a:r>
            <a:r>
              <a:rPr lang="pt-PT" dirty="0"/>
              <a:t>Perguntar às crianças se já viram alguma máquina que trabalha sozinha (como um robô aspirador).</a:t>
            </a:r>
            <a:endParaRPr lang="pt-PT" b="0" dirty="0"/>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2</a:t>
            </a:fld>
            <a:endParaRPr lang="pt-PT" dirty="0"/>
          </a:p>
        </p:txBody>
      </p:sp>
    </p:spTree>
    <p:extLst>
      <p:ext uri="{BB962C8B-B14F-4D97-AF65-F5344CB8AC3E}">
        <p14:creationId xmlns:p14="http://schemas.microsoft.com/office/powerpoint/2010/main" val="3759469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a:t>
            </a:r>
            <a:r>
              <a:rPr lang="pt-PT" dirty="0"/>
              <a:t> Apresentar o conceito de carros autónomos</a:t>
            </a:r>
          </a:p>
          <a:p>
            <a:pPr>
              <a:buFont typeface="Arial" panose="020B0604020202020204" pitchFamily="34" charset="0"/>
              <a:buChar char="•"/>
            </a:pPr>
            <a:r>
              <a:rPr lang="pt-PT" b="1" dirty="0"/>
              <a:t> Explicação: </a:t>
            </a:r>
            <a:r>
              <a:rPr lang="pt-PT" dirty="0"/>
              <a:t>"Os carros autónomos conseguem conduzir sozinhos sem a ajuda de uma pessoa! Eles têm sensores que ajudam a ver a estrada e tomar decisões.”</a:t>
            </a:r>
          </a:p>
          <a:p>
            <a:pPr>
              <a:buFont typeface="Arial" panose="020B0604020202020204" pitchFamily="34" charset="0"/>
              <a:buChar char="•"/>
            </a:pPr>
            <a:r>
              <a:rPr lang="pt-PT" dirty="0"/>
              <a:t> </a:t>
            </a:r>
            <a:r>
              <a:rPr lang="pt-PT" b="1" dirty="0"/>
              <a:t>Atividades: </a:t>
            </a:r>
            <a:r>
              <a:rPr lang="pt-PT" dirty="0"/>
              <a:t>Mostrar imagens ou vídeos de carros autónomos em ação. Perguntar às crianças se gostariam de andar num carro que se conduz sozinho. Perguntar às crianças o que é que o carro precisa de saber para andar sozinho na estrada. (Por exemplo, as regras de trânsito, ter cuidado com as pessoas, com os outros carros, obedecer aos sinais de trânsito, ter atenção à estrada,…). Pode até perguntar como é que o carro sabe o caminho de casa para o trabalho e do trabalho para casa (GPS).</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3</a:t>
            </a:fld>
            <a:endParaRPr lang="pt-PT"/>
          </a:p>
        </p:txBody>
      </p:sp>
    </p:spTree>
    <p:extLst>
      <p:ext uri="{BB962C8B-B14F-4D97-AF65-F5344CB8AC3E}">
        <p14:creationId xmlns:p14="http://schemas.microsoft.com/office/powerpoint/2010/main" val="1527215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a:t>
            </a:r>
            <a:r>
              <a:rPr lang="pt-PT" dirty="0"/>
              <a:t> Apresentar os robôs aspiradores como máquinas autónomas</a:t>
            </a:r>
          </a:p>
          <a:p>
            <a:pPr>
              <a:buFont typeface="Arial" panose="020B0604020202020204" pitchFamily="34" charset="0"/>
              <a:buChar char="•"/>
            </a:pPr>
            <a:r>
              <a:rPr lang="pt-PT" b="1" dirty="0"/>
              <a:t> Explicação: </a:t>
            </a:r>
            <a:r>
              <a:rPr lang="pt-PT" dirty="0"/>
              <a:t>"Os aspiradores robôs limpam a casa sozinhos! Eles sabem onde devem limpar e voltam sozinhos à base quando a bateria está a acabar." </a:t>
            </a:r>
          </a:p>
          <a:p>
            <a:pPr>
              <a:buFont typeface="Arial" panose="020B0604020202020204" pitchFamily="34" charset="0"/>
              <a:buChar char="•"/>
            </a:pPr>
            <a:r>
              <a:rPr lang="pt-PT" dirty="0"/>
              <a:t> </a:t>
            </a:r>
            <a:r>
              <a:rPr lang="pt-PT" b="1" dirty="0"/>
              <a:t>Atividades: </a:t>
            </a:r>
            <a:r>
              <a:rPr lang="pt-PT" dirty="0"/>
              <a:t>Mostrar um vídeo de um robô aspirador em ação e perguntar às crianças se gostariam de ter um em casa.</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4</a:t>
            </a:fld>
            <a:endParaRPr lang="pt-PT"/>
          </a:p>
        </p:txBody>
      </p:sp>
    </p:spTree>
    <p:extLst>
      <p:ext uri="{BB962C8B-B14F-4D97-AF65-F5344CB8AC3E}">
        <p14:creationId xmlns:p14="http://schemas.microsoft.com/office/powerpoint/2010/main" val="2807244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a:t>
            </a:r>
            <a:r>
              <a:rPr lang="pt-PT" dirty="0"/>
              <a:t> Introduzir outros exemplos de máquinas autónomas.</a:t>
            </a:r>
          </a:p>
          <a:p>
            <a:pPr>
              <a:buFont typeface="Arial" panose="020B0604020202020204" pitchFamily="34" charset="0"/>
              <a:buChar char="•"/>
            </a:pPr>
            <a:r>
              <a:rPr lang="pt-PT" dirty="0"/>
              <a:t> </a:t>
            </a:r>
            <a:r>
              <a:rPr lang="pt-PT" b="1" dirty="0"/>
              <a:t>Explicação:</a:t>
            </a:r>
            <a:r>
              <a:rPr lang="pt-PT" dirty="0"/>
              <a:t> "Além dos carros e dos aspiradores, também temos </a:t>
            </a:r>
            <a:r>
              <a:rPr lang="pt-PT" dirty="0" err="1"/>
              <a:t>drones</a:t>
            </a:r>
            <a:r>
              <a:rPr lang="pt-PT" dirty="0"/>
              <a:t> e robôs que fazem entregas sozinhos!" </a:t>
            </a:r>
          </a:p>
          <a:p>
            <a:pPr>
              <a:buFont typeface="Arial" panose="020B0604020202020204" pitchFamily="34" charset="0"/>
              <a:buChar char="•"/>
            </a:pPr>
            <a:r>
              <a:rPr lang="pt-PT" dirty="0"/>
              <a:t> </a:t>
            </a:r>
            <a:r>
              <a:rPr lang="pt-PT" b="1" dirty="0"/>
              <a:t>Atividades: </a:t>
            </a:r>
            <a:r>
              <a:rPr lang="pt-PT" dirty="0"/>
              <a:t>Mostrar exemplos visuais de </a:t>
            </a:r>
            <a:r>
              <a:rPr lang="pt-PT" dirty="0" err="1"/>
              <a:t>drones</a:t>
            </a:r>
            <a:r>
              <a:rPr lang="pt-PT" dirty="0"/>
              <a:t> ou robôs de entrega. Perguntar às crianças o que acham que esses robôs fazem e como podem ajudar as pessoas.</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5</a:t>
            </a:fld>
            <a:endParaRPr lang="pt-PT"/>
          </a:p>
        </p:txBody>
      </p:sp>
    </p:spTree>
    <p:extLst>
      <p:ext uri="{BB962C8B-B14F-4D97-AF65-F5344CB8AC3E}">
        <p14:creationId xmlns:p14="http://schemas.microsoft.com/office/powerpoint/2010/main" val="5864084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 Objetivo:</a:t>
            </a:r>
            <a:r>
              <a:rPr lang="pt-PT" dirty="0"/>
              <a:t> Mostrar como as máquinas autónomas precisam de instruções claras para realizar tarefas.</a:t>
            </a:r>
          </a:p>
          <a:p>
            <a:pPr>
              <a:buFont typeface="Arial" panose="020B0604020202020204" pitchFamily="34" charset="0"/>
              <a:buChar char="•"/>
            </a:pPr>
            <a:r>
              <a:rPr lang="pt-PT" dirty="0"/>
              <a:t> </a:t>
            </a:r>
            <a:r>
              <a:rPr lang="pt-PT" b="1" dirty="0"/>
              <a:t>Explicação: </a:t>
            </a:r>
            <a:r>
              <a:rPr lang="pt-PT" dirty="0"/>
              <a:t>As crianças irão programar um colega para se comportar como um robô, dando instruções passo a passo para completar uma tarefa (como andar até um ponto específico ou pegar num objeto). </a:t>
            </a:r>
          </a:p>
          <a:p>
            <a:pPr>
              <a:buFont typeface="Arial" panose="020B0604020202020204" pitchFamily="34" charset="0"/>
              <a:buChar char="•"/>
            </a:pPr>
            <a:r>
              <a:rPr lang="pt-PT" b="1" dirty="0"/>
              <a:t> Atividades: 1- </a:t>
            </a:r>
            <a:r>
              <a:rPr lang="pt-PT" dirty="0"/>
              <a:t>Escolha do "robô humano": Uma criança será o "robô" e as outras irão dar instruções.</a:t>
            </a:r>
          </a:p>
          <a:p>
            <a:pPr>
              <a:buFont typeface="Arial" panose="020B0604020202020204" pitchFamily="34" charset="0"/>
              <a:buNone/>
            </a:pPr>
            <a:r>
              <a:rPr lang="pt-PT" b="1" dirty="0"/>
              <a:t>2 - </a:t>
            </a:r>
            <a:r>
              <a:rPr lang="pt-PT" b="0" dirty="0"/>
              <a:t>Instruções simples: </a:t>
            </a:r>
            <a:r>
              <a:rPr lang="pt-PT" dirty="0"/>
              <a:t>As crianças dão ordens simples ao "robô" como "anda 3 passos para a frente", "vira à esquerda", "pega na bola". </a:t>
            </a:r>
            <a:r>
              <a:rPr lang="pt-PT" b="1" dirty="0"/>
              <a:t>3 -</a:t>
            </a:r>
            <a:r>
              <a:rPr lang="pt-PT" dirty="0"/>
              <a:t> Reflexão: Explicar que os robôs e os carros autónomos precisam de receber comandos bem definidos para saber o que fazer. Assim como o "robô humano", eles precisam de instruções claras para completar uma tarefa.</a:t>
            </a:r>
          </a:p>
          <a:p>
            <a:pPr>
              <a:buFont typeface="Arial" panose="020B0604020202020204" pitchFamily="34" charset="0"/>
              <a:buNone/>
            </a:pPr>
            <a:endParaRPr lang="pt-PT"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pt-PT" sz="1800">
                <a:effectLst/>
                <a:latin typeface="Century Gothic" panose="020B0502020202020204" pitchFamily="34" charset="0"/>
                <a:ea typeface="Calibri" panose="020F0502020204030204" pitchFamily="34" charset="0"/>
                <a:cs typeface="Arial" panose="020B0604020202020204" pitchFamily="34" charset="0"/>
              </a:rPr>
              <a:t>Se houver a oportunidade de trazer um robô aspirador, partilhe as suas funções.</a:t>
            </a:r>
            <a:endParaRPr lang="pt-PT" sz="1800">
              <a:effectLst/>
              <a:latin typeface="Calibri" panose="020F0502020204030204" pitchFamily="34" charset="0"/>
              <a:ea typeface="Calibri" panose="020F0502020204030204" pitchFamily="34" charset="0"/>
              <a:cs typeface="Times New Roman" panose="02020603050405020304" pitchFamily="18" charset="0"/>
            </a:endParaRPr>
          </a:p>
          <a:p>
            <a:pPr>
              <a:buFont typeface="Arial" panose="020B0604020202020204" pitchFamily="34" charset="0"/>
              <a:buNone/>
            </a:pPr>
            <a:endParaRPr lang="pt-PT" dirty="0"/>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6</a:t>
            </a:fld>
            <a:endParaRPr lang="pt-PT"/>
          </a:p>
        </p:txBody>
      </p:sp>
    </p:spTree>
    <p:extLst>
      <p:ext uri="{BB962C8B-B14F-4D97-AF65-F5344CB8AC3E}">
        <p14:creationId xmlns:p14="http://schemas.microsoft.com/office/powerpoint/2010/main" val="1724406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a:buFont typeface="Arial" panose="020B0604020202020204" pitchFamily="34" charset="0"/>
              <a:buNone/>
            </a:pPr>
            <a:r>
              <a:rPr lang="pt-PT" b="1" dirty="0"/>
              <a:t>Guia de Apoio</a:t>
            </a:r>
          </a:p>
          <a:p>
            <a:pPr>
              <a:buFont typeface="Arial" panose="020B0604020202020204" pitchFamily="34" charset="0"/>
              <a:buChar char="•"/>
            </a:pPr>
            <a:r>
              <a:rPr lang="pt-PT" b="1" dirty="0"/>
              <a:t>Objetivo:</a:t>
            </a:r>
            <a:r>
              <a:rPr lang="pt-PT" dirty="0"/>
              <a:t> Refletir sobre como as máquinas autónomas ajudam as pessoas. </a:t>
            </a:r>
          </a:p>
          <a:p>
            <a:pPr>
              <a:buFont typeface="Arial" panose="020B0604020202020204" pitchFamily="34" charset="0"/>
              <a:buChar char="•"/>
            </a:pPr>
            <a:r>
              <a:rPr lang="pt-PT" b="1" dirty="0"/>
              <a:t>Explicação:</a:t>
            </a:r>
            <a:r>
              <a:rPr lang="pt-PT" dirty="0"/>
              <a:t> "O que aprendemos sobre as máquinas que trabalham sozinhas? Elas podem ajudar na nossa vida?" </a:t>
            </a:r>
          </a:p>
          <a:p>
            <a:pPr>
              <a:buFont typeface="Arial" panose="020B0604020202020204" pitchFamily="34" charset="0"/>
              <a:buChar char="•"/>
            </a:pPr>
            <a:r>
              <a:rPr lang="pt-PT" b="1" dirty="0"/>
              <a:t>Atividades:</a:t>
            </a:r>
            <a:r>
              <a:rPr lang="pt-PT" dirty="0"/>
              <a:t> Perguntar às crianças quais os tipos de máquinas autónomas gostariam de ter (e porquê).</a:t>
            </a:r>
          </a:p>
        </p:txBody>
      </p:sp>
      <p:sp>
        <p:nvSpPr>
          <p:cNvPr id="4" name="Marcador de Posição do Número do Diapositivo 3"/>
          <p:cNvSpPr>
            <a:spLocks noGrp="1"/>
          </p:cNvSpPr>
          <p:nvPr>
            <p:ph type="sldNum" sz="quarter" idx="5"/>
          </p:nvPr>
        </p:nvSpPr>
        <p:spPr/>
        <p:txBody>
          <a:bodyPr/>
          <a:lstStyle/>
          <a:p>
            <a:fld id="{779D0D82-C91B-4AA0-B2C8-A20210B1AA42}" type="slidenum">
              <a:rPr lang="pt-PT" smtClean="0"/>
              <a:t>7</a:t>
            </a:fld>
            <a:endParaRPr lang="pt-PT"/>
          </a:p>
        </p:txBody>
      </p:sp>
    </p:spTree>
    <p:extLst>
      <p:ext uri="{BB962C8B-B14F-4D97-AF65-F5344CB8AC3E}">
        <p14:creationId xmlns:p14="http://schemas.microsoft.com/office/powerpoint/2010/main" val="26645574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t-PT" dirty="0"/>
          </a:p>
        </p:txBody>
      </p:sp>
      <p:sp>
        <p:nvSpPr>
          <p:cNvPr id="4" name="Marcador de Posição do Número do Diapositivo 3"/>
          <p:cNvSpPr>
            <a:spLocks noGrp="1"/>
          </p:cNvSpPr>
          <p:nvPr>
            <p:ph type="sldNum" sz="quarter" idx="5"/>
          </p:nvPr>
        </p:nvSpPr>
        <p:spPr/>
        <p:txBody>
          <a:bodyPr/>
          <a:lstStyle/>
          <a:p>
            <a:fld id="{88E48229-1FEE-6E46-9F74-4BAE0498CF67}" type="slidenum">
              <a:rPr lang="pt-PT" smtClean="0"/>
              <a:t>8</a:t>
            </a:fld>
            <a:endParaRPr lang="pt-PT" dirty="0"/>
          </a:p>
        </p:txBody>
      </p:sp>
    </p:spTree>
    <p:extLst>
      <p:ext uri="{BB962C8B-B14F-4D97-AF65-F5344CB8AC3E}">
        <p14:creationId xmlns:p14="http://schemas.microsoft.com/office/powerpoint/2010/main" val="2501910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9C068-2B7E-4D33-9BBA-42E2F1E1B2E1}"/>
              </a:ext>
            </a:extLst>
          </p:cNvPr>
          <p:cNvSpPr>
            <a:spLocks noGrp="1"/>
          </p:cNvSpPr>
          <p:nvPr>
            <p:ph type="ctrTitle"/>
          </p:nvPr>
        </p:nvSpPr>
        <p:spPr>
          <a:xfrm>
            <a:off x="1524000" y="1122363"/>
            <a:ext cx="9144000" cy="2387600"/>
          </a:xfrm>
        </p:spPr>
        <p:txBody>
          <a:bodyPr anchor="b"/>
          <a:lstStyle>
            <a:lvl1pPr algn="ctr">
              <a:defRPr sz="6000"/>
            </a:lvl1pPr>
          </a:lstStyle>
          <a:p>
            <a:r>
              <a:rPr lang="pt-PT"/>
              <a:t>Clique para editar o estilo de título do Modelo Global</a:t>
            </a:r>
          </a:p>
        </p:txBody>
      </p:sp>
      <p:sp>
        <p:nvSpPr>
          <p:cNvPr id="3" name="Subtítulo 2">
            <a:extLst>
              <a:ext uri="{FF2B5EF4-FFF2-40B4-BE49-F238E27FC236}">
                <a16:creationId xmlns:a16="http://schemas.microsoft.com/office/drawing/2014/main" id="{9CD6F47F-A34C-44CF-B2EC-BF4BA648CB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PT"/>
              <a:t>Clique para editar o estilo de subtítulo do Modelo Global</a:t>
            </a:r>
          </a:p>
        </p:txBody>
      </p:sp>
      <p:sp>
        <p:nvSpPr>
          <p:cNvPr id="4" name="Marcador de Posição da Data 3">
            <a:extLst>
              <a:ext uri="{FF2B5EF4-FFF2-40B4-BE49-F238E27FC236}">
                <a16:creationId xmlns:a16="http://schemas.microsoft.com/office/drawing/2014/main" id="{21E3A7EF-7C31-4709-8902-D00451D3E06D}"/>
              </a:ext>
            </a:extLst>
          </p:cNvPr>
          <p:cNvSpPr>
            <a:spLocks noGrp="1"/>
          </p:cNvSpPr>
          <p:nvPr>
            <p:ph type="dt" sz="half" idx="10"/>
          </p:nvPr>
        </p:nvSpPr>
        <p:spPr/>
        <p:txBody>
          <a:bodyPr/>
          <a:lstStyle/>
          <a:p>
            <a:fld id="{831191D3-D824-4BF9-BBA9-6EBF0330CAEB}" type="datetimeFigureOut">
              <a:rPr lang="pt-PT" smtClean="0"/>
              <a:t>18/09/2024</a:t>
            </a:fld>
            <a:endParaRPr lang="pt-PT"/>
          </a:p>
        </p:txBody>
      </p:sp>
      <p:sp>
        <p:nvSpPr>
          <p:cNvPr id="5" name="Marcador de Posição do Rodapé 4">
            <a:extLst>
              <a:ext uri="{FF2B5EF4-FFF2-40B4-BE49-F238E27FC236}">
                <a16:creationId xmlns:a16="http://schemas.microsoft.com/office/drawing/2014/main" id="{B2BCA027-9104-4004-A5CF-B2E6E921B3C3}"/>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82D192CA-6F22-4832-B872-7B5561E1C39C}"/>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3663612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cxnSp>
        <p:nvCxnSpPr>
          <p:cNvPr id="8" name="Conexão Reta 4">
            <a:extLst>
              <a:ext uri="{FF2B5EF4-FFF2-40B4-BE49-F238E27FC236}">
                <a16:creationId xmlns:a16="http://schemas.microsoft.com/office/drawing/2014/main" id="{236B3BCC-B917-4A5E-AE7C-97D18B04D0DC}"/>
              </a:ext>
            </a:extLst>
          </p:cNvPr>
          <p:cNvCxnSpPr>
            <a:cxnSpLocks/>
          </p:cNvCxnSpPr>
          <p:nvPr userDrawn="1"/>
        </p:nvCxnSpPr>
        <p:spPr>
          <a:xfrm>
            <a:off x="2677731" y="440842"/>
            <a:ext cx="0" cy="696449"/>
          </a:xfrm>
          <a:prstGeom prst="line">
            <a:avLst/>
          </a:prstGeom>
          <a:ln w="127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pic>
        <p:nvPicPr>
          <p:cNvPr id="10" name="Imagem 9" descr="Uma imagem com Gráficos, clipart, design gráfico&#10;&#10;Descrição gerada automaticamente">
            <a:extLst>
              <a:ext uri="{FF2B5EF4-FFF2-40B4-BE49-F238E27FC236}">
                <a16:creationId xmlns:a16="http://schemas.microsoft.com/office/drawing/2014/main" id="{437119BA-A688-4F92-ADCF-3BCF3BB00F4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6100" y="438198"/>
            <a:ext cx="1917736" cy="701736"/>
          </a:xfrm>
          <a:prstGeom prst="rect">
            <a:avLst/>
          </a:prstGeom>
        </p:spPr>
      </p:pic>
      <p:sp>
        <p:nvSpPr>
          <p:cNvPr id="12" name="Retângulo 11">
            <a:extLst>
              <a:ext uri="{FF2B5EF4-FFF2-40B4-BE49-F238E27FC236}">
                <a16:creationId xmlns:a16="http://schemas.microsoft.com/office/drawing/2014/main" id="{F51B8008-BE2D-4228-9BB5-72402EEF84E5}"/>
              </a:ext>
            </a:extLst>
          </p:cNvPr>
          <p:cNvSpPr/>
          <p:nvPr userDrawn="1"/>
        </p:nvSpPr>
        <p:spPr>
          <a:xfrm>
            <a:off x="2677729" y="6620933"/>
            <a:ext cx="9514271" cy="237067"/>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p>
        </p:txBody>
      </p:sp>
      <p:sp>
        <p:nvSpPr>
          <p:cNvPr id="13" name="Retângulo 12">
            <a:extLst>
              <a:ext uri="{FF2B5EF4-FFF2-40B4-BE49-F238E27FC236}">
                <a16:creationId xmlns:a16="http://schemas.microsoft.com/office/drawing/2014/main" id="{C022B2C9-A344-497D-9CD5-B13591C16CDB}"/>
              </a:ext>
            </a:extLst>
          </p:cNvPr>
          <p:cNvSpPr/>
          <p:nvPr userDrawn="1"/>
        </p:nvSpPr>
        <p:spPr>
          <a:xfrm>
            <a:off x="0" y="6620932"/>
            <a:ext cx="2677729" cy="237068"/>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dirty="0">
              <a:solidFill>
                <a:sysClr val="windowText" lastClr="000000"/>
              </a:solidFill>
            </a:endParaRPr>
          </a:p>
        </p:txBody>
      </p:sp>
    </p:spTree>
    <p:extLst>
      <p:ext uri="{BB962C8B-B14F-4D97-AF65-F5344CB8AC3E}">
        <p14:creationId xmlns:p14="http://schemas.microsoft.com/office/powerpoint/2010/main" val="2666253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A84670-0AE8-4C31-B6FB-8C001A97B073}"/>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e Conteúdo 2">
            <a:extLst>
              <a:ext uri="{FF2B5EF4-FFF2-40B4-BE49-F238E27FC236}">
                <a16:creationId xmlns:a16="http://schemas.microsoft.com/office/drawing/2014/main" id="{E2D560E5-7276-466E-B4B2-184E457344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o Texto 3">
            <a:extLst>
              <a:ext uri="{FF2B5EF4-FFF2-40B4-BE49-F238E27FC236}">
                <a16:creationId xmlns:a16="http://schemas.microsoft.com/office/drawing/2014/main" id="{63A1A82F-7303-4249-9DE0-0F6B6725F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751861E5-0123-4B7F-B00E-F150F00779BC}"/>
              </a:ext>
            </a:extLst>
          </p:cNvPr>
          <p:cNvSpPr>
            <a:spLocks noGrp="1"/>
          </p:cNvSpPr>
          <p:nvPr>
            <p:ph type="dt" sz="half" idx="10"/>
          </p:nvPr>
        </p:nvSpPr>
        <p:spPr/>
        <p:txBody>
          <a:bodyPr/>
          <a:lstStyle/>
          <a:p>
            <a:fld id="{831191D3-D824-4BF9-BBA9-6EBF0330CAEB}" type="datetimeFigureOut">
              <a:rPr lang="pt-PT" smtClean="0"/>
              <a:t>18/09/2024</a:t>
            </a:fld>
            <a:endParaRPr lang="pt-PT"/>
          </a:p>
        </p:txBody>
      </p:sp>
      <p:sp>
        <p:nvSpPr>
          <p:cNvPr id="6" name="Marcador de Posição do Rodapé 5">
            <a:extLst>
              <a:ext uri="{FF2B5EF4-FFF2-40B4-BE49-F238E27FC236}">
                <a16:creationId xmlns:a16="http://schemas.microsoft.com/office/drawing/2014/main" id="{950A131D-04B5-4C94-A88D-2EA4E543AFAE}"/>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B950AA2F-5223-479C-9553-0FE71A8D126A}"/>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6076188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577ABA-0B0E-419F-9874-33655D9DC5F6}"/>
              </a:ext>
            </a:extLst>
          </p:cNvPr>
          <p:cNvSpPr>
            <a:spLocks noGrp="1"/>
          </p:cNvSpPr>
          <p:nvPr>
            <p:ph type="title"/>
          </p:nvPr>
        </p:nvSpPr>
        <p:spPr>
          <a:xfrm>
            <a:off x="839788" y="457200"/>
            <a:ext cx="3932237" cy="1600200"/>
          </a:xfrm>
        </p:spPr>
        <p:txBody>
          <a:bodyPr anchor="b"/>
          <a:lstStyle>
            <a:lvl1pPr>
              <a:defRPr sz="3200"/>
            </a:lvl1pPr>
          </a:lstStyle>
          <a:p>
            <a:r>
              <a:rPr lang="pt-PT"/>
              <a:t>Clique para editar o estilo de título do Modelo Global</a:t>
            </a:r>
          </a:p>
        </p:txBody>
      </p:sp>
      <p:sp>
        <p:nvSpPr>
          <p:cNvPr id="3" name="Marcador de Posição da Imagem 2">
            <a:extLst>
              <a:ext uri="{FF2B5EF4-FFF2-40B4-BE49-F238E27FC236}">
                <a16:creationId xmlns:a16="http://schemas.microsoft.com/office/drawing/2014/main" id="{7794705B-E7E1-4996-82D9-DF183D7312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Marcador de Posição do Texto 3">
            <a:extLst>
              <a:ext uri="{FF2B5EF4-FFF2-40B4-BE49-F238E27FC236}">
                <a16:creationId xmlns:a16="http://schemas.microsoft.com/office/drawing/2014/main" id="{58F236BD-1853-465C-B6D3-A6428657CC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PT"/>
              <a:t>Clique para editar os estilos do texto de Modelo Global</a:t>
            </a:r>
          </a:p>
        </p:txBody>
      </p:sp>
      <p:sp>
        <p:nvSpPr>
          <p:cNvPr id="5" name="Marcador de Posição da Data 4">
            <a:extLst>
              <a:ext uri="{FF2B5EF4-FFF2-40B4-BE49-F238E27FC236}">
                <a16:creationId xmlns:a16="http://schemas.microsoft.com/office/drawing/2014/main" id="{C045ED8D-E5F4-489C-8EB2-0C45633EE614}"/>
              </a:ext>
            </a:extLst>
          </p:cNvPr>
          <p:cNvSpPr>
            <a:spLocks noGrp="1"/>
          </p:cNvSpPr>
          <p:nvPr>
            <p:ph type="dt" sz="half" idx="10"/>
          </p:nvPr>
        </p:nvSpPr>
        <p:spPr/>
        <p:txBody>
          <a:bodyPr/>
          <a:lstStyle/>
          <a:p>
            <a:fld id="{831191D3-D824-4BF9-BBA9-6EBF0330CAEB}" type="datetimeFigureOut">
              <a:rPr lang="pt-PT" smtClean="0"/>
              <a:t>18/09/2024</a:t>
            </a:fld>
            <a:endParaRPr lang="pt-PT"/>
          </a:p>
        </p:txBody>
      </p:sp>
      <p:sp>
        <p:nvSpPr>
          <p:cNvPr id="6" name="Marcador de Posição do Rodapé 5">
            <a:extLst>
              <a:ext uri="{FF2B5EF4-FFF2-40B4-BE49-F238E27FC236}">
                <a16:creationId xmlns:a16="http://schemas.microsoft.com/office/drawing/2014/main" id="{03FE942D-E194-4CFF-A55D-7EEAF7AF264B}"/>
              </a:ext>
            </a:extLst>
          </p:cNvPr>
          <p:cNvSpPr>
            <a:spLocks noGrp="1"/>
          </p:cNvSpPr>
          <p:nvPr>
            <p:ph type="ftr" sz="quarter" idx="11"/>
          </p:nvPr>
        </p:nvSpPr>
        <p:spPr/>
        <p:txBody>
          <a:bodyPr/>
          <a:lstStyle/>
          <a:p>
            <a:endParaRPr lang="pt-PT"/>
          </a:p>
        </p:txBody>
      </p:sp>
      <p:sp>
        <p:nvSpPr>
          <p:cNvPr id="7" name="Marcador de Posição do Número do Diapositivo 6">
            <a:extLst>
              <a:ext uri="{FF2B5EF4-FFF2-40B4-BE49-F238E27FC236}">
                <a16:creationId xmlns:a16="http://schemas.microsoft.com/office/drawing/2014/main" id="{BDEA2815-4681-4AF2-90BA-6FD0ACB1C228}"/>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41160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EC9F42-843D-4DDD-8A54-867E405E2645}"/>
              </a:ext>
            </a:extLst>
          </p:cNvPr>
          <p:cNvSpPr>
            <a:spLocks noGrp="1"/>
          </p:cNvSpPr>
          <p:nvPr>
            <p:ph type="title"/>
          </p:nvPr>
        </p:nvSpPr>
        <p:spPr/>
        <p:txBody>
          <a:bodyPr/>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140BC4EC-7113-4033-893F-BA6338DBC803}"/>
              </a:ext>
            </a:extLst>
          </p:cNvPr>
          <p:cNvSpPr>
            <a:spLocks noGrp="1"/>
          </p:cNvSpPr>
          <p:nvPr>
            <p:ph type="body" orient="vert" idx="1"/>
          </p:nvPr>
        </p:nvSpPr>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52D4862E-B464-4B39-8C85-A9E6112CE8E6}"/>
              </a:ext>
            </a:extLst>
          </p:cNvPr>
          <p:cNvSpPr>
            <a:spLocks noGrp="1"/>
          </p:cNvSpPr>
          <p:nvPr>
            <p:ph type="dt" sz="half" idx="10"/>
          </p:nvPr>
        </p:nvSpPr>
        <p:spPr/>
        <p:txBody>
          <a:bodyPr/>
          <a:lstStyle/>
          <a:p>
            <a:fld id="{831191D3-D824-4BF9-BBA9-6EBF0330CAEB}" type="datetimeFigureOut">
              <a:rPr lang="pt-PT" smtClean="0"/>
              <a:t>18/09/2024</a:t>
            </a:fld>
            <a:endParaRPr lang="pt-PT"/>
          </a:p>
        </p:txBody>
      </p:sp>
      <p:sp>
        <p:nvSpPr>
          <p:cNvPr id="5" name="Marcador de Posição do Rodapé 4">
            <a:extLst>
              <a:ext uri="{FF2B5EF4-FFF2-40B4-BE49-F238E27FC236}">
                <a16:creationId xmlns:a16="http://schemas.microsoft.com/office/drawing/2014/main" id="{A8FAA71C-806C-4D02-A4F9-DA787468C976}"/>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6E63056-0108-4F52-91CE-BD2F722726BA}"/>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054149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6E0325FA-D793-41E8-8CAE-57DEB7ED4F0C}"/>
              </a:ext>
            </a:extLst>
          </p:cNvPr>
          <p:cNvSpPr>
            <a:spLocks noGrp="1"/>
          </p:cNvSpPr>
          <p:nvPr>
            <p:ph type="title" orient="vert"/>
          </p:nvPr>
        </p:nvSpPr>
        <p:spPr>
          <a:xfrm>
            <a:off x="8724900" y="365125"/>
            <a:ext cx="2628900" cy="5811838"/>
          </a:xfrm>
        </p:spPr>
        <p:txBody>
          <a:bodyPr vert="eaVert"/>
          <a:lstStyle/>
          <a:p>
            <a:r>
              <a:rPr lang="pt-PT"/>
              <a:t>Clique para editar o estilo de título do Modelo Global</a:t>
            </a:r>
          </a:p>
        </p:txBody>
      </p:sp>
      <p:sp>
        <p:nvSpPr>
          <p:cNvPr id="3" name="Marcador de Posição de Texto Vertical 2">
            <a:extLst>
              <a:ext uri="{FF2B5EF4-FFF2-40B4-BE49-F238E27FC236}">
                <a16:creationId xmlns:a16="http://schemas.microsoft.com/office/drawing/2014/main" id="{AF10BB79-24A0-4A7D-9362-960495514187}"/>
              </a:ext>
            </a:extLst>
          </p:cNvPr>
          <p:cNvSpPr>
            <a:spLocks noGrp="1"/>
          </p:cNvSpPr>
          <p:nvPr>
            <p:ph type="body" orient="vert" idx="1"/>
          </p:nvPr>
        </p:nvSpPr>
        <p:spPr>
          <a:xfrm>
            <a:off x="838200" y="365125"/>
            <a:ext cx="7734300" cy="5811838"/>
          </a:xfrm>
        </p:spPr>
        <p:txBody>
          <a:bodyPr vert="eaVert"/>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2CBDB4DB-5197-487B-8354-320521193764}"/>
              </a:ext>
            </a:extLst>
          </p:cNvPr>
          <p:cNvSpPr>
            <a:spLocks noGrp="1"/>
          </p:cNvSpPr>
          <p:nvPr>
            <p:ph type="dt" sz="half" idx="10"/>
          </p:nvPr>
        </p:nvSpPr>
        <p:spPr/>
        <p:txBody>
          <a:bodyPr/>
          <a:lstStyle/>
          <a:p>
            <a:fld id="{831191D3-D824-4BF9-BBA9-6EBF0330CAEB}" type="datetimeFigureOut">
              <a:rPr lang="pt-PT" smtClean="0"/>
              <a:t>18/09/2024</a:t>
            </a:fld>
            <a:endParaRPr lang="pt-PT"/>
          </a:p>
        </p:txBody>
      </p:sp>
      <p:sp>
        <p:nvSpPr>
          <p:cNvPr id="5" name="Marcador de Posição do Rodapé 4">
            <a:extLst>
              <a:ext uri="{FF2B5EF4-FFF2-40B4-BE49-F238E27FC236}">
                <a16:creationId xmlns:a16="http://schemas.microsoft.com/office/drawing/2014/main" id="{968DEBAD-2C77-4779-AF51-5FCDC0EADD0F}"/>
              </a:ext>
            </a:extLst>
          </p:cNvPr>
          <p:cNvSpPr>
            <a:spLocks noGrp="1"/>
          </p:cNvSpPr>
          <p:nvPr>
            <p:ph type="ftr" sz="quarter" idx="11"/>
          </p:nvPr>
        </p:nvSpPr>
        <p:spPr/>
        <p:txBody>
          <a:bodyPr/>
          <a:lstStyle/>
          <a:p>
            <a:endParaRPr lang="pt-PT"/>
          </a:p>
        </p:txBody>
      </p:sp>
      <p:sp>
        <p:nvSpPr>
          <p:cNvPr id="6" name="Marcador de Posição do Número do Diapositivo 5">
            <a:extLst>
              <a:ext uri="{FF2B5EF4-FFF2-40B4-BE49-F238E27FC236}">
                <a16:creationId xmlns:a16="http://schemas.microsoft.com/office/drawing/2014/main" id="{4B0DCC02-4314-4F35-98F4-24EAAD648477}"/>
              </a:ext>
            </a:extLst>
          </p:cNvPr>
          <p:cNvSpPr>
            <a:spLocks noGrp="1"/>
          </p:cNvSpPr>
          <p:nvPr>
            <p:ph type="sldNum" sz="quarter" idx="12"/>
          </p:nvPr>
        </p:nvSpPr>
        <p:spPr/>
        <p:txBody>
          <a:bodyPr/>
          <a:lstStyle/>
          <a:p>
            <a:fld id="{033A246B-CF83-49E9-B2F0-F0F009BEC748}" type="slidenum">
              <a:rPr lang="pt-PT" smtClean="0"/>
              <a:t>‹nº›</a:t>
            </a:fld>
            <a:endParaRPr lang="pt-PT"/>
          </a:p>
        </p:txBody>
      </p:sp>
    </p:spTree>
    <p:extLst>
      <p:ext uri="{BB962C8B-B14F-4D97-AF65-F5344CB8AC3E}">
        <p14:creationId xmlns:p14="http://schemas.microsoft.com/office/powerpoint/2010/main" val="21985078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ção do Título 1">
            <a:extLst>
              <a:ext uri="{FF2B5EF4-FFF2-40B4-BE49-F238E27FC236}">
                <a16:creationId xmlns:a16="http://schemas.microsoft.com/office/drawing/2014/main" id="{543C2B7E-F2FD-4DB1-A951-EF5A579DC5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PT"/>
              <a:t>Clique para editar o estilo de título do Modelo Global</a:t>
            </a:r>
          </a:p>
        </p:txBody>
      </p:sp>
      <p:sp>
        <p:nvSpPr>
          <p:cNvPr id="3" name="Marcador de Posição do Texto 2">
            <a:extLst>
              <a:ext uri="{FF2B5EF4-FFF2-40B4-BE49-F238E27FC236}">
                <a16:creationId xmlns:a16="http://schemas.microsoft.com/office/drawing/2014/main" id="{1F9E2475-FCBA-4AFD-8552-7325436595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PT"/>
              <a:t>Clique para editar os estilos do texto de Modelo Global</a:t>
            </a:r>
          </a:p>
          <a:p>
            <a:pPr lvl="1"/>
            <a:r>
              <a:rPr lang="pt-PT"/>
              <a:t>Segundo nível</a:t>
            </a:r>
          </a:p>
          <a:p>
            <a:pPr lvl="2"/>
            <a:r>
              <a:rPr lang="pt-PT"/>
              <a:t>Terceiro nível</a:t>
            </a:r>
          </a:p>
          <a:p>
            <a:pPr lvl="3"/>
            <a:r>
              <a:rPr lang="pt-PT"/>
              <a:t>Quarto nível</a:t>
            </a:r>
          </a:p>
          <a:p>
            <a:pPr lvl="4"/>
            <a:r>
              <a:rPr lang="pt-PT"/>
              <a:t>Quinto nível</a:t>
            </a:r>
          </a:p>
        </p:txBody>
      </p:sp>
      <p:sp>
        <p:nvSpPr>
          <p:cNvPr id="4" name="Marcador de Posição da Data 3">
            <a:extLst>
              <a:ext uri="{FF2B5EF4-FFF2-40B4-BE49-F238E27FC236}">
                <a16:creationId xmlns:a16="http://schemas.microsoft.com/office/drawing/2014/main" id="{4C308B0A-3D90-4AC1-BA40-C95BC8E407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1191D3-D824-4BF9-BBA9-6EBF0330CAEB}" type="datetimeFigureOut">
              <a:rPr lang="pt-PT" smtClean="0"/>
              <a:t>18/09/2024</a:t>
            </a:fld>
            <a:endParaRPr lang="pt-PT"/>
          </a:p>
        </p:txBody>
      </p:sp>
      <p:sp>
        <p:nvSpPr>
          <p:cNvPr id="5" name="Marcador de Posição do Rodapé 4">
            <a:extLst>
              <a:ext uri="{FF2B5EF4-FFF2-40B4-BE49-F238E27FC236}">
                <a16:creationId xmlns:a16="http://schemas.microsoft.com/office/drawing/2014/main" id="{E67EF709-93DD-470B-9B28-0AEFA104FD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PT"/>
          </a:p>
        </p:txBody>
      </p:sp>
      <p:sp>
        <p:nvSpPr>
          <p:cNvPr id="6" name="Marcador de Posição do Número do Diapositivo 5">
            <a:extLst>
              <a:ext uri="{FF2B5EF4-FFF2-40B4-BE49-F238E27FC236}">
                <a16:creationId xmlns:a16="http://schemas.microsoft.com/office/drawing/2014/main" id="{005281B5-9B8A-4F78-8E83-E359C8DE46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3A246B-CF83-49E9-B2F0-F0F009BEC748}" type="slidenum">
              <a:rPr lang="pt-PT" smtClean="0"/>
              <a:t>‹nº›</a:t>
            </a:fld>
            <a:endParaRPr lang="pt-PT"/>
          </a:p>
        </p:txBody>
      </p:sp>
    </p:spTree>
    <p:extLst>
      <p:ext uri="{BB962C8B-B14F-4D97-AF65-F5344CB8AC3E}">
        <p14:creationId xmlns:p14="http://schemas.microsoft.com/office/powerpoint/2010/main" val="59579352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 id="2147483657" r:id="rId4"/>
    <p:sldLayoutId id="2147483658" r:id="rId5"/>
    <p:sldLayoutId id="2147483659"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nURjb0OrSQo?feature=oembed" TargetMode="Externa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seiI9wB23Fo?feature=oembed" TargetMode="Externa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Uma imagem com texto&#10;&#10;Descrição gerada automaticamente">
            <a:extLst>
              <a:ext uri="{FF2B5EF4-FFF2-40B4-BE49-F238E27FC236}">
                <a16:creationId xmlns:a16="http://schemas.microsoft.com/office/drawing/2014/main" id="{BA5DE0F8-DAFE-0C47-9FB0-DF170049D8D4}"/>
              </a:ext>
            </a:extLst>
          </p:cNvPr>
          <p:cNvPicPr>
            <a:picLocks noChangeAspect="1"/>
          </p:cNvPicPr>
          <p:nvPr/>
        </p:nvPicPr>
        <p:blipFill>
          <a:blip r:embed="rId3"/>
          <a:stretch>
            <a:fillRect/>
          </a:stretch>
        </p:blipFill>
        <p:spPr>
          <a:xfrm>
            <a:off x="819912" y="2921176"/>
            <a:ext cx="5276088" cy="1015645"/>
          </a:xfrm>
          <a:prstGeom prst="rect">
            <a:avLst/>
          </a:prstGeom>
        </p:spPr>
      </p:pic>
      <p:pic>
        <p:nvPicPr>
          <p:cNvPr id="3" name="Imagem 2" descr="Uma imagem com Gráficos, clipart, design gráfico&#10;&#10;Descrição gerada automaticamente">
            <a:extLst>
              <a:ext uri="{FF2B5EF4-FFF2-40B4-BE49-F238E27FC236}">
                <a16:creationId xmlns:a16="http://schemas.microsoft.com/office/drawing/2014/main" id="{2E84A81D-8704-488F-ABF5-D4EFCE5C2E40}"/>
              </a:ext>
            </a:extLst>
          </p:cNvPr>
          <p:cNvPicPr>
            <a:picLocks noChangeAspect="1"/>
          </p:cNvPicPr>
          <p:nvPr/>
        </p:nvPicPr>
        <p:blipFill>
          <a:blip r:embed="rId4"/>
          <a:stretch>
            <a:fillRect/>
          </a:stretch>
        </p:blipFill>
        <p:spPr>
          <a:xfrm>
            <a:off x="7069561" y="2759571"/>
            <a:ext cx="3628920" cy="1327890"/>
          </a:xfrm>
          <a:prstGeom prst="rect">
            <a:avLst/>
          </a:prstGeom>
        </p:spPr>
      </p:pic>
    </p:spTree>
    <p:extLst>
      <p:ext uri="{BB962C8B-B14F-4D97-AF65-F5344CB8AC3E}">
        <p14:creationId xmlns:p14="http://schemas.microsoft.com/office/powerpoint/2010/main" val="1082564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a:extLst>
              <a:ext uri="{FF2B5EF4-FFF2-40B4-BE49-F238E27FC236}">
                <a16:creationId xmlns:a16="http://schemas.microsoft.com/office/drawing/2014/main" id="{4FAA28DA-9CDF-124F-B4FF-EC7705BE7F0B}"/>
              </a:ext>
            </a:extLst>
          </p:cNvPr>
          <p:cNvSpPr/>
          <p:nvPr/>
        </p:nvSpPr>
        <p:spPr>
          <a:xfrm>
            <a:off x="3190461" y="2998113"/>
            <a:ext cx="5811078" cy="1477328"/>
          </a:xfrm>
          <a:prstGeom prst="rect">
            <a:avLst/>
          </a:prstGeom>
          <a:noFill/>
        </p:spPr>
        <p:txBody>
          <a:bodyPr wrap="none" lIns="91440" tIns="45720" rIns="91440" bIns="45720">
            <a:spAutoFit/>
          </a:bodyPr>
          <a:lstStyle/>
          <a:p>
            <a:pPr algn="ctr"/>
            <a:r>
              <a:rPr lang="pt-PT" sz="5000" dirty="0">
                <a:ln w="0"/>
                <a:latin typeface="Helvetica" panose="020B0604020202020204" pitchFamily="34" charset="0"/>
                <a:ea typeface="Verdana" panose="020B0604030504040204" pitchFamily="34" charset="0"/>
                <a:cs typeface="Helvetica" panose="020B0604020202020204" pitchFamily="34" charset="0"/>
              </a:rPr>
              <a:t>Inteligência Artificial</a:t>
            </a:r>
            <a:br>
              <a:rPr lang="pt-PT" sz="5000" dirty="0">
                <a:ln w="0"/>
                <a:latin typeface="Helvetica" panose="020B0604020202020204" pitchFamily="34" charset="0"/>
                <a:ea typeface="Verdana" panose="020B0604030504040204" pitchFamily="34" charset="0"/>
                <a:cs typeface="Helvetica" panose="020B0604020202020204" pitchFamily="34" charset="0"/>
              </a:rPr>
            </a:br>
            <a:r>
              <a:rPr lang="pt-PT" sz="4000" b="1" dirty="0">
                <a:ln w="0"/>
                <a:latin typeface="Helvetica" panose="020B0604020202020204" pitchFamily="34" charset="0"/>
                <a:ea typeface="Verdana" panose="020B0604030504040204" pitchFamily="34" charset="0"/>
                <a:cs typeface="Helvetica" panose="020B0604020202020204" pitchFamily="34" charset="0"/>
              </a:rPr>
              <a:t>Máquinas Autónomas</a:t>
            </a:r>
          </a:p>
        </p:txBody>
      </p:sp>
    </p:spTree>
    <p:extLst>
      <p:ext uri="{BB962C8B-B14F-4D97-AF65-F5344CB8AC3E}">
        <p14:creationId xmlns:p14="http://schemas.microsoft.com/office/powerpoint/2010/main" val="1980292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683708311.mp4" descr="683708311.mp4">
            <a:hlinkClick r:id="" action="ppaction://media"/>
            <a:extLst>
              <a:ext uri="{FF2B5EF4-FFF2-40B4-BE49-F238E27FC236}">
                <a16:creationId xmlns:a16="http://schemas.microsoft.com/office/drawing/2014/main" id="{9FAE800C-99CA-485B-BDA2-18DE7523F1DD}"/>
              </a:ext>
            </a:extLst>
          </p:cNvPr>
          <p:cNvPicPr>
            <a:picLocks noChangeAspect="1"/>
          </p:cNvPicPr>
          <p:nvPr>
            <a:videoFile r:link="rId1"/>
            <p:extLst>
              <p:ext uri="{DAA4B4D4-6D71-4841-9C94-3DE7FCFB9230}">
                <p14:media xmlns:p14="http://schemas.microsoft.com/office/powerpoint/2010/main" r:embed="rId2">
                  <p14:trim st="6995.6456"/>
                </p14:media>
              </p:ext>
            </p:extLst>
          </p:nvPr>
        </p:nvPicPr>
        <p:blipFill>
          <a:blip r:embed="rId5"/>
          <a:stretch>
            <a:fillRect/>
          </a:stretch>
        </p:blipFill>
        <p:spPr>
          <a:xfrm>
            <a:off x="1756800" y="1325997"/>
            <a:ext cx="8678399" cy="4881600"/>
          </a:xfrm>
          <a:prstGeom prst="rect">
            <a:avLst/>
          </a:prstGeom>
        </p:spPr>
      </p:pic>
    </p:spTree>
    <p:extLst>
      <p:ext uri="{BB962C8B-B14F-4D97-AF65-F5344CB8AC3E}">
        <p14:creationId xmlns:p14="http://schemas.microsoft.com/office/powerpoint/2010/main" val="236468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67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ultimédia Online 1" title="Presenting the Shark® AI Robot Vacuum">
            <a:hlinkClick r:id="" action="ppaction://media"/>
            <a:extLst>
              <a:ext uri="{FF2B5EF4-FFF2-40B4-BE49-F238E27FC236}">
                <a16:creationId xmlns:a16="http://schemas.microsoft.com/office/drawing/2014/main" id="{24181E43-46CF-46AC-B41F-0D077B2C93EE}"/>
              </a:ext>
            </a:extLst>
          </p:cNvPr>
          <p:cNvPicPr>
            <a:picLocks noRot="1" noChangeAspect="1"/>
          </p:cNvPicPr>
          <p:nvPr>
            <a:videoFile r:link="rId1"/>
          </p:nvPr>
        </p:nvPicPr>
        <p:blipFill>
          <a:blip r:embed="rId4"/>
          <a:stretch>
            <a:fillRect/>
          </a:stretch>
        </p:blipFill>
        <p:spPr>
          <a:xfrm>
            <a:off x="1776000" y="1415611"/>
            <a:ext cx="8640000" cy="4881600"/>
          </a:xfrm>
          <a:prstGeom prst="rect">
            <a:avLst/>
          </a:prstGeom>
        </p:spPr>
      </p:pic>
    </p:spTree>
    <p:extLst>
      <p:ext uri="{BB962C8B-B14F-4D97-AF65-F5344CB8AC3E}">
        <p14:creationId xmlns:p14="http://schemas.microsoft.com/office/powerpoint/2010/main" val="2785508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Multimédia Online 1" title="DoorDash | Wing drone delivery">
            <a:hlinkClick r:id="" action="ppaction://media"/>
            <a:extLst>
              <a:ext uri="{FF2B5EF4-FFF2-40B4-BE49-F238E27FC236}">
                <a16:creationId xmlns:a16="http://schemas.microsoft.com/office/drawing/2014/main" id="{3F20C704-DB0E-439A-AEAD-23F8FE1FD40A}"/>
              </a:ext>
            </a:extLst>
          </p:cNvPr>
          <p:cNvPicPr>
            <a:picLocks noRot="1" noChangeAspect="1"/>
          </p:cNvPicPr>
          <p:nvPr>
            <a:videoFile r:link="rId1"/>
          </p:nvPr>
        </p:nvPicPr>
        <p:blipFill>
          <a:blip r:embed="rId4"/>
          <a:stretch>
            <a:fillRect/>
          </a:stretch>
        </p:blipFill>
        <p:spPr>
          <a:xfrm>
            <a:off x="1776000" y="1450209"/>
            <a:ext cx="8640000" cy="4881600"/>
          </a:xfrm>
          <a:prstGeom prst="rect">
            <a:avLst/>
          </a:prstGeom>
        </p:spPr>
      </p:pic>
    </p:spTree>
    <p:extLst>
      <p:ext uri="{BB962C8B-B14F-4D97-AF65-F5344CB8AC3E}">
        <p14:creationId xmlns:p14="http://schemas.microsoft.com/office/powerpoint/2010/main" val="2247484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Imagem 2" descr="Uma imagem com vestuário, sapatos, interior, desenho&#10;&#10;Descrição gerada automaticamente">
            <a:extLst>
              <a:ext uri="{FF2B5EF4-FFF2-40B4-BE49-F238E27FC236}">
                <a16:creationId xmlns:a16="http://schemas.microsoft.com/office/drawing/2014/main" id="{8B53BC28-FF11-43B9-967B-5AEF3494423E}"/>
              </a:ext>
            </a:extLst>
          </p:cNvPr>
          <p:cNvPicPr>
            <a:picLocks noChangeAspect="1"/>
          </p:cNvPicPr>
          <p:nvPr/>
        </p:nvPicPr>
        <p:blipFill>
          <a:blip r:embed="rId3">
            <a:extLst>
              <a:ext uri="{28A0092B-C50C-407E-A947-70E740481C1C}">
                <a14:useLocalDpi xmlns:a14="http://schemas.microsoft.com/office/drawing/2010/main" val="0"/>
              </a:ext>
            </a:extLst>
          </a:blip>
          <a:srcRect b="1765"/>
          <a:stretch/>
        </p:blipFill>
        <p:spPr>
          <a:xfrm>
            <a:off x="1755996" y="1420178"/>
            <a:ext cx="8680008" cy="4881600"/>
          </a:xfrm>
          <a:prstGeom prst="rect">
            <a:avLst/>
          </a:prstGeom>
        </p:spPr>
      </p:pic>
    </p:spTree>
    <p:extLst>
      <p:ext uri="{BB962C8B-B14F-4D97-AF65-F5344CB8AC3E}">
        <p14:creationId xmlns:p14="http://schemas.microsoft.com/office/powerpoint/2010/main" val="3073832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descr="Uma imagem com interior, vestuário, parede, pessoa&#10;&#10;Descrição gerada automaticamente">
            <a:extLst>
              <a:ext uri="{FF2B5EF4-FFF2-40B4-BE49-F238E27FC236}">
                <a16:creationId xmlns:a16="http://schemas.microsoft.com/office/drawing/2014/main" id="{7F91AA6A-0F32-4071-BB82-66146973DF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5300" y="1432560"/>
            <a:ext cx="8681400" cy="4960800"/>
          </a:xfrm>
          <a:prstGeom prst="rect">
            <a:avLst/>
          </a:prstGeom>
        </p:spPr>
      </p:pic>
    </p:spTree>
    <p:extLst>
      <p:ext uri="{BB962C8B-B14F-4D97-AF65-F5344CB8AC3E}">
        <p14:creationId xmlns:p14="http://schemas.microsoft.com/office/powerpoint/2010/main" val="9988319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tângulo 14">
            <a:extLst>
              <a:ext uri="{FF2B5EF4-FFF2-40B4-BE49-F238E27FC236}">
                <a16:creationId xmlns:a16="http://schemas.microsoft.com/office/drawing/2014/main" id="{86DBC403-F301-4171-85FE-C0A377218DFC}"/>
              </a:ext>
            </a:extLst>
          </p:cNvPr>
          <p:cNvSpPr/>
          <p:nvPr/>
        </p:nvSpPr>
        <p:spPr>
          <a:xfrm>
            <a:off x="2886583" y="491266"/>
            <a:ext cx="1614545" cy="553998"/>
          </a:xfrm>
          <a:prstGeom prst="rect">
            <a:avLst/>
          </a:prstGeom>
          <a:noFill/>
        </p:spPr>
        <p:txBody>
          <a:bodyPr wrap="none" lIns="91440" tIns="45720" rIns="91440" bIns="45720">
            <a:spAutoFit/>
          </a:bodyPr>
          <a:lstStyle/>
          <a:p>
            <a:r>
              <a:rPr lang="pt-PT" sz="3000" dirty="0">
                <a:ln w="0"/>
                <a:solidFill>
                  <a:schemeClr val="accent1">
                    <a:lumMod val="50000"/>
                  </a:schemeClr>
                </a:solidFill>
                <a:latin typeface="Helvetica" panose="020B0604020202020204" pitchFamily="34" charset="0"/>
                <a:ea typeface="Verdana" panose="020B0604030504040204" pitchFamily="34" charset="0"/>
                <a:cs typeface="Helvetica" panose="020B0604020202020204" pitchFamily="34" charset="0"/>
              </a:rPr>
              <a:t>Créditos</a:t>
            </a:r>
          </a:p>
        </p:txBody>
      </p:sp>
      <p:grpSp>
        <p:nvGrpSpPr>
          <p:cNvPr id="17" name="Agrupar 16">
            <a:extLst>
              <a:ext uri="{FF2B5EF4-FFF2-40B4-BE49-F238E27FC236}">
                <a16:creationId xmlns:a16="http://schemas.microsoft.com/office/drawing/2014/main" id="{64479599-0E10-400F-8E34-CA64DF77D78A}"/>
              </a:ext>
            </a:extLst>
          </p:cNvPr>
          <p:cNvGrpSpPr/>
          <p:nvPr/>
        </p:nvGrpSpPr>
        <p:grpSpPr>
          <a:xfrm>
            <a:off x="2448529" y="2838999"/>
            <a:ext cx="7294941" cy="1180002"/>
            <a:chOff x="2491039" y="4757542"/>
            <a:chExt cx="7294941" cy="1180002"/>
          </a:xfrm>
        </p:grpSpPr>
        <p:pic>
          <p:nvPicPr>
            <p:cNvPr id="18" name="Picture 2" descr="cc logo">
              <a:extLst>
                <a:ext uri="{FF2B5EF4-FFF2-40B4-BE49-F238E27FC236}">
                  <a16:creationId xmlns:a16="http://schemas.microsoft.com/office/drawing/2014/main" id="{8AD3218A-994E-4FFF-BEE5-392BC0C48584}"/>
                </a:ext>
              </a:extLst>
            </p:cNvPr>
            <p:cNvPicPr>
              <a:picLocks noChangeAspect="1" noChangeArrowheads="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491039" y="4757542"/>
              <a:ext cx="1167302" cy="1167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a:extLst>
                <a:ext uri="{FF2B5EF4-FFF2-40B4-BE49-F238E27FC236}">
                  <a16:creationId xmlns:a16="http://schemas.microsoft.com/office/drawing/2014/main" id="{EFBBDA7C-3050-4190-8027-1432ACA1665D}"/>
                </a:ext>
              </a:extLst>
            </p:cNvPr>
            <p:cNvPicPr>
              <a:picLocks noChangeAspect="1" noChangeArrowheads="1"/>
            </p:cNvPicPr>
            <p:nvPr/>
          </p:nvPicPr>
          <p:blipFill>
            <a:blip r:embed="rId4">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4523039" y="4757542"/>
              <a:ext cx="1167302" cy="116730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a:extLst>
                <a:ext uri="{FF2B5EF4-FFF2-40B4-BE49-F238E27FC236}">
                  <a16:creationId xmlns:a16="http://schemas.microsoft.com/office/drawing/2014/main" id="{B93FA1D3-02BA-400B-B344-E782A6769073}"/>
                </a:ext>
              </a:extLst>
            </p:cNvPr>
            <p:cNvPicPr>
              <a:picLocks noChangeAspect="1" noChangeArrowheads="1"/>
            </p:cNvPicPr>
            <p:nvPr/>
          </p:nvPicPr>
          <p:blipFill>
            <a:blip r:embed="rId5">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6555039" y="4760828"/>
              <a:ext cx="1176716" cy="117671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a:extLst>
                <a:ext uri="{FF2B5EF4-FFF2-40B4-BE49-F238E27FC236}">
                  <a16:creationId xmlns:a16="http://schemas.microsoft.com/office/drawing/2014/main" id="{ACF79A97-4F51-4DE1-9DBD-A0D1884E9106}"/>
                </a:ext>
              </a:extLst>
            </p:cNvPr>
            <p:cNvPicPr>
              <a:picLocks noChangeAspect="1" noChangeArrowheads="1"/>
            </p:cNvPicPr>
            <p:nvPr/>
          </p:nvPicPr>
          <p:blipFill>
            <a:blip r:embed="rId6">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8609264" y="4760828"/>
              <a:ext cx="1176716" cy="1176716"/>
            </a:xfrm>
            <a:prstGeom prst="rect">
              <a:avLst/>
            </a:prstGeom>
            <a:noFill/>
            <a:extLst>
              <a:ext uri="{909E8E84-426E-40DD-AFC4-6F175D3DCCD1}">
                <a14:hiddenFill xmlns:a14="http://schemas.microsoft.com/office/drawing/2010/main">
                  <a:solidFill>
                    <a:srgbClr val="FFFFFF"/>
                  </a:solidFill>
                </a14:hiddenFill>
              </a:ext>
            </a:extLst>
          </p:spPr>
        </p:pic>
      </p:grpSp>
      <p:sp>
        <p:nvSpPr>
          <p:cNvPr id="22" name="Retângulo 21">
            <a:extLst>
              <a:ext uri="{FF2B5EF4-FFF2-40B4-BE49-F238E27FC236}">
                <a16:creationId xmlns:a16="http://schemas.microsoft.com/office/drawing/2014/main" id="{05876ABE-525A-40EC-B236-804119563768}"/>
              </a:ext>
            </a:extLst>
          </p:cNvPr>
          <p:cNvSpPr/>
          <p:nvPr/>
        </p:nvSpPr>
        <p:spPr>
          <a:xfrm>
            <a:off x="3048000" y="4119911"/>
            <a:ext cx="6096000" cy="872034"/>
          </a:xfrm>
          <a:prstGeom prst="rect">
            <a:avLst/>
          </a:prstGeom>
        </p:spPr>
        <p:txBody>
          <a:bodyPr>
            <a:spAutoFit/>
          </a:bodyPr>
          <a:lstStyle/>
          <a:p>
            <a:pPr algn="ctr">
              <a:lnSpc>
                <a:spcPct val="150000"/>
              </a:lnSpc>
              <a:spcBef>
                <a:spcPts val="600"/>
              </a:spcBef>
            </a:pPr>
            <a:r>
              <a:rPr lang="pt-PT" dirty="0">
                <a:latin typeface="Arial" panose="020B0604020202020204" pitchFamily="34" charset="0"/>
                <a:ea typeface="Calibri" panose="020F0502020204030204" pitchFamily="34" charset="0"/>
                <a:cs typeface="Times New Roman" panose="02020603050405020304" pitchFamily="18" charset="0"/>
              </a:rPr>
              <a:t> </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Atribuição-</a:t>
            </a:r>
            <a:r>
              <a:rPr lang="pt-PT" dirty="0" err="1">
                <a:solidFill>
                  <a:srgbClr val="000000"/>
                </a:solidFill>
                <a:latin typeface="Helvetica" panose="020B0604020202020204" pitchFamily="34" charset="0"/>
                <a:ea typeface="Verdana" panose="020B0604030504040204" pitchFamily="34" charset="0"/>
                <a:cs typeface="Helvetica" panose="020B0604020202020204" pitchFamily="34" charset="0"/>
              </a:rPr>
              <a:t>NãoComercial</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a:t>
            </a:r>
            <a:r>
              <a:rPr lang="pt-PT" dirty="0" err="1">
                <a:solidFill>
                  <a:srgbClr val="000000"/>
                </a:solidFill>
                <a:latin typeface="Helvetica" panose="020B0604020202020204" pitchFamily="34" charset="0"/>
                <a:ea typeface="Verdana" panose="020B0604030504040204" pitchFamily="34" charset="0"/>
                <a:cs typeface="Helvetica" panose="020B0604020202020204" pitchFamily="34" charset="0"/>
              </a:rPr>
              <a:t>CompartilhaIgual</a:t>
            </a:r>
            <a:r>
              <a:rPr lang="pt-PT" dirty="0">
                <a:solidFill>
                  <a:srgbClr val="000000"/>
                </a:solidFill>
                <a:latin typeface="Helvetica" panose="020B0604020202020204" pitchFamily="34" charset="0"/>
                <a:ea typeface="Verdana" panose="020B0604030504040204" pitchFamily="34" charset="0"/>
                <a:cs typeface="Helvetica" panose="020B0604020202020204" pitchFamily="34" charset="0"/>
              </a:rPr>
              <a:t> 4.0 Internacional (CC BY-NC-SA 4.0)</a:t>
            </a:r>
            <a:endParaRPr lang="pt-PT" sz="2800" b="1" dirty="0">
              <a:effectLst/>
              <a:latin typeface="Helvetica" panose="020B0604020202020204" pitchFamily="34" charset="0"/>
              <a:ea typeface="Verdana" panose="020B0604030504040204" pitchFamily="34" charset="0"/>
              <a:cs typeface="Helvetica" panose="020B0604020202020204" pitchFamily="34" charset="0"/>
            </a:endParaRPr>
          </a:p>
        </p:txBody>
      </p:sp>
      <p:sp>
        <p:nvSpPr>
          <p:cNvPr id="10" name="CaixaDeTexto 9">
            <a:extLst>
              <a:ext uri="{FF2B5EF4-FFF2-40B4-BE49-F238E27FC236}">
                <a16:creationId xmlns:a16="http://schemas.microsoft.com/office/drawing/2014/main" id="{F2C0A9F3-E22F-4823-8DC7-CE5718517B77}"/>
              </a:ext>
            </a:extLst>
          </p:cNvPr>
          <p:cNvSpPr txBox="1"/>
          <p:nvPr/>
        </p:nvSpPr>
        <p:spPr>
          <a:xfrm>
            <a:off x="2220791" y="5997402"/>
            <a:ext cx="7750418" cy="369332"/>
          </a:xfrm>
          <a:prstGeom prst="rect">
            <a:avLst/>
          </a:prstGeom>
          <a:noFill/>
        </p:spPr>
        <p:txBody>
          <a:bodyPr wrap="square">
            <a:spAutoFit/>
          </a:bodyPr>
          <a:lstStyle/>
          <a:p>
            <a:pPr algn="ctr"/>
            <a:r>
              <a:rPr lang="pt-PT" b="1" i="0" dirty="0">
                <a:solidFill>
                  <a:srgbClr val="222222"/>
                </a:solidFill>
                <a:effectLst/>
                <a:latin typeface="Helvetica" panose="020B0604020202020204" pitchFamily="34" charset="0"/>
                <a:cs typeface="Helvetica" panose="020B0604020202020204" pitchFamily="34" charset="0"/>
              </a:rPr>
              <a:t>Nota: </a:t>
            </a:r>
            <a:r>
              <a:rPr lang="pt-PT" b="0" i="0" dirty="0">
                <a:solidFill>
                  <a:srgbClr val="222222"/>
                </a:solidFill>
                <a:effectLst/>
                <a:latin typeface="Helvetica" panose="020B0604020202020204" pitchFamily="34" charset="0"/>
                <a:cs typeface="Helvetica" panose="020B0604020202020204" pitchFamily="34" charset="0"/>
              </a:rPr>
              <a:t>As imagens deste documento foram criadas com o GPT-4o</a:t>
            </a:r>
            <a:endParaRPr lang="pt-PT" dirty="0">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2273664142"/>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2793</TotalTime>
  <Words>629</Words>
  <Application>Microsoft Office PowerPoint</Application>
  <PresentationFormat>Ecrã Panorâmico</PresentationFormat>
  <Paragraphs>39</Paragraphs>
  <Slides>8</Slides>
  <Notes>8</Notes>
  <HiddenSlides>0</HiddenSlides>
  <MMClips>3</MMClips>
  <ScaleCrop>false</ScaleCrop>
  <HeadingPairs>
    <vt:vector size="6" baseType="variant">
      <vt:variant>
        <vt:lpstr>Tipos de letra usados</vt:lpstr>
      </vt:variant>
      <vt:variant>
        <vt:i4>5</vt:i4>
      </vt:variant>
      <vt:variant>
        <vt:lpstr>Tema</vt:lpstr>
      </vt:variant>
      <vt:variant>
        <vt:i4>1</vt:i4>
      </vt:variant>
      <vt:variant>
        <vt:lpstr>Títulos dos diapositivos</vt:lpstr>
      </vt:variant>
      <vt:variant>
        <vt:i4>8</vt:i4>
      </vt:variant>
    </vt:vector>
  </HeadingPairs>
  <TitlesOfParts>
    <vt:vector size="14" baseType="lpstr">
      <vt:lpstr>Arial</vt:lpstr>
      <vt:lpstr>Calibri</vt:lpstr>
      <vt:lpstr>Calibri Light</vt:lpstr>
      <vt:lpstr>Century Gothic</vt:lpstr>
      <vt:lpstr>Helvetica</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Rodolfo Duarte Pinto</dc:creator>
  <cp:lastModifiedBy>Rodolfo Duarte Pinto</cp:lastModifiedBy>
  <cp:revision>70</cp:revision>
  <dcterms:created xsi:type="dcterms:W3CDTF">2023-12-18T09:39:58Z</dcterms:created>
  <dcterms:modified xsi:type="dcterms:W3CDTF">2024-09-18T10:13:57Z</dcterms:modified>
</cp:coreProperties>
</file>